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7.xml" ContentType="application/vnd.openxmlformats-officedocument.presentationml.notesSlide+xml"/>
  <Override PartName="/ppt/comments/comment2.xml" ContentType="application/vnd.openxmlformats-officedocument.presentationml.comment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0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2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3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5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16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17.xml" ContentType="application/vnd.openxmlformats-officedocument.presentationml.notesSlide+xml"/>
  <Override PartName="/ppt/comments/comment3.xml" ContentType="application/vnd.openxmlformats-officedocument.presentationml.comment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18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19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20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23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4.xml" ContentType="application/vnd.openxmlformats-officedocument.presentationml.notesSlide+xml"/>
  <Override PartName="/ppt/comments/comment4.xml" ContentType="application/vnd.openxmlformats-officedocument.presentationml.comment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27.xml" ContentType="application/vnd.openxmlformats-officedocument.presentationml.notesSlide+xml"/>
  <Override PartName="/ppt/comments/comment5.xml" ContentType="application/vnd.openxmlformats-officedocument.presentationml.comment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28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29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30.xml" ContentType="application/vnd.openxmlformats-officedocument.presentationml.notesSlide+xml"/>
  <Override PartName="/ppt/tags/tag157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4"/>
  </p:notesMasterIdLst>
  <p:sldIdLst>
    <p:sldId id="458" r:id="rId3"/>
    <p:sldId id="354" r:id="rId4"/>
    <p:sldId id="459" r:id="rId5"/>
    <p:sldId id="359" r:id="rId6"/>
    <p:sldId id="447" r:id="rId7"/>
    <p:sldId id="460" r:id="rId8"/>
    <p:sldId id="461" r:id="rId9"/>
    <p:sldId id="287" r:id="rId10"/>
    <p:sldId id="466" r:id="rId11"/>
    <p:sldId id="497" r:id="rId12"/>
    <p:sldId id="474" r:id="rId13"/>
    <p:sldId id="475" r:id="rId14"/>
    <p:sldId id="477" r:id="rId15"/>
    <p:sldId id="478" r:id="rId16"/>
    <p:sldId id="479" r:id="rId17"/>
    <p:sldId id="480" r:id="rId18"/>
    <p:sldId id="482" r:id="rId19"/>
    <p:sldId id="481" r:id="rId20"/>
    <p:sldId id="483" r:id="rId21"/>
    <p:sldId id="484" r:id="rId22"/>
    <p:sldId id="485" r:id="rId23"/>
    <p:sldId id="486" r:id="rId24"/>
    <p:sldId id="487" r:id="rId25"/>
    <p:sldId id="488" r:id="rId26"/>
    <p:sldId id="489" r:id="rId27"/>
    <p:sldId id="491" r:id="rId28"/>
    <p:sldId id="490" r:id="rId29"/>
    <p:sldId id="493" r:id="rId30"/>
    <p:sldId id="492" r:id="rId31"/>
    <p:sldId id="494" r:id="rId32"/>
    <p:sldId id="350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1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" initials="a" lastIdx="1" clrIdx="0"/>
  <p:cmAuthor id="2" name="AWCloud_DGG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1E23"/>
    <a:srgbClr val="D94A47"/>
    <a:srgbClr val="CC2E2A"/>
    <a:srgbClr val="ED7D31"/>
    <a:srgbClr val="2C375C"/>
    <a:srgbClr val="F1BEBD"/>
    <a:srgbClr val="F0B7B6"/>
    <a:srgbClr val="E06D6A"/>
    <a:srgbClr val="F8B908"/>
    <a:srgbClr val="EDB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93734" autoAdjust="0"/>
  </p:normalViewPr>
  <p:slideViewPr>
    <p:cSldViewPr snapToGrid="0" showGuides="1">
      <p:cViewPr varScale="1">
        <p:scale>
          <a:sx n="83" d="100"/>
          <a:sy n="83" d="100"/>
        </p:scale>
        <p:origin x="893" y="67"/>
      </p:cViewPr>
      <p:guideLst>
        <p:guide orient="horz" pos="2061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3-08-18T13:58:11.811" idx="1">
    <p:pos x="10" y="10"/>
    <p:text>贴图修改一下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3-08-18T14:00:46.698" idx="2">
    <p:pos x="4235" y="2406"/>
    <p:text>引脚换成表格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3-08-18T14:05:42.014" idx="3">
    <p:pos x="10" y="10"/>
    <p:text>将一段式、二段式、三段式的案列代码以.v文件先编写出来，再插入至PPT中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3-08-18T14:09:21.003" idx="4">
    <p:pos x="10" y="10"/>
    <p:text>本页和下页PPT重新画，统一风格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3-08-18T14:18:48.330" idx="5">
    <p:pos x="10" y="10"/>
    <p:text>系统框图需要修改，代码设计换个方式展示；需要添加时序图；仿真截图在图片上有不要文字文字，对需要注意的地方可添加必要的文字描述。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9F750-4C3E-4918-B3F0-31963D782D9F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9895B-D4C9-4754-961E-8D7470CE3F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59B7F-06F6-4198-A2A8-0184C14A1FAC}" type="slidenum">
              <a:rPr lang="zh-CN" altLang="en-US" smtClean="0">
                <a:solidFill>
                  <a:prstClr val="black"/>
                </a:solidFill>
                <a:latin typeface="等线" panose="02010600030101010101" charset="-122"/>
              </a:rPr>
              <a:t>1</a:t>
            </a:fld>
            <a:endParaRPr lang="zh-CN" altLang="en-US">
              <a:solidFill>
                <a:prstClr val="black"/>
              </a:solidFill>
              <a:latin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由于摩尔型状态机的输出来自组合逻辑，可能会产生毛刺，从而产生不利的影响；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>
                <a:sym typeface="+mn-ea"/>
              </a:rPr>
              <a:t>而米勒型状态机由于输入与输出有关，且输出也是组合逻辑，输出时序不佳，限制了系统的工作频率；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>
                <a:sym typeface="+mn-ea"/>
              </a:rPr>
              <a:t>更好的方法时把摩尔型状态机和米勒型状态机混合起来使用，也即输出既和状态有关又与输入有关，采用时序逻辑输出。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>
                <a:sym typeface="+mn-ea"/>
              </a:rPr>
              <a:t>编程的中心思想：</a:t>
            </a:r>
            <a:endParaRPr b="1" dirty="0"/>
          </a:p>
          <a:p>
            <a:r>
              <a:rPr b="1" dirty="0">
                <a:sym typeface="+mn-ea"/>
              </a:rPr>
              <a:t>（1）初始化后进入IDLE状态。</a:t>
            </a:r>
            <a:endParaRPr b="1" dirty="0"/>
          </a:p>
          <a:p>
            <a:r>
              <a:rPr b="1" dirty="0">
                <a:sym typeface="+mn-ea"/>
              </a:rPr>
              <a:t>（2）进入IDLE状态后如果检测到下降沿则进入FILTER0状态，同时开始计数。</a:t>
            </a:r>
            <a:endParaRPr b="1" dirty="0"/>
          </a:p>
          <a:p>
            <a:r>
              <a:rPr b="1" dirty="0">
                <a:sym typeface="+mn-ea"/>
              </a:rPr>
              <a:t>如果在20ms内没有抖动（检测到上升沿）就进入DOWN状态。否则（出现抖动）返回FILTER0状态，并且计时器清0重新计数，继续等待边沿，重复上述操作。</a:t>
            </a:r>
            <a:endParaRPr b="1" dirty="0"/>
          </a:p>
          <a:p>
            <a:r>
              <a:rPr b="1" dirty="0">
                <a:sym typeface="+mn-ea"/>
              </a:rPr>
              <a:t>进入DOWN状态后如果检测到上升沿，就进入FILTER1状态，同时开始计数。</a:t>
            </a:r>
            <a:endParaRPr b="1" dirty="0"/>
          </a:p>
          <a:p>
            <a:r>
              <a:rPr b="1" dirty="0">
                <a:sym typeface="+mn-ea"/>
              </a:rPr>
              <a:t>如果在20ms内没有抖动（检测到下降沿）就返回IDLE状态。否则（出现抖动）返回DOWN状态，并且计时器清0重新计数，继续等待边沿，重复上述操作。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FPGA</a:t>
            </a:r>
            <a:r>
              <a:rPr lang="zh-CN" altLang="en-US" dirty="0">
                <a:sym typeface="+mn-ea"/>
              </a:rPr>
              <a:t>提供的触发器资源比组合逻辑资源多，所以使用独热码编码较好，节省组合逻辑资源，简化了比较逻辑，状态译码方便。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895B-D4C9-4754-961E-8D7470CE3F21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85B34D-C7DC-40B7-A71C-32E2443C4F3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2025/4/29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0449CF-B220-4106-8664-6DA628729F3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C366B9-6EAC-419A-BFA3-006287AA7FFC}" type="datetimeFigureOut">
              <a:rPr lang="zh-CN" altLang="en-US" smtClean="0"/>
              <a:t>2025/4/29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BDB103-F9BF-405E-BC48-A47EE45A09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>
            <a:spLocks noChangeAspect="1"/>
          </p:cNvSpPr>
          <p:nvPr userDrawn="1"/>
        </p:nvSpPr>
        <p:spPr>
          <a:xfrm rot="5400000" flipH="1" flipV="1">
            <a:off x="5334000" y="0"/>
            <a:ext cx="6858000" cy="6858000"/>
          </a:xfrm>
          <a:prstGeom prst="rtTriangle">
            <a:avLst/>
          </a:prstGeom>
          <a:solidFill>
            <a:srgbClr val="F9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>
            <a:spLocks noChangeAspect="1"/>
          </p:cNvSpPr>
          <p:nvPr userDrawn="1"/>
        </p:nvSpPr>
        <p:spPr>
          <a:xfrm rot="5400000" flipH="1" flipV="1">
            <a:off x="6852024" y="1518024"/>
            <a:ext cx="5339976" cy="5339976"/>
          </a:xfrm>
          <a:prstGeom prst="rtTriangle">
            <a:avLst/>
          </a:prstGeom>
          <a:solidFill>
            <a:srgbClr val="F2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>
            <a:spLocks noChangeAspect="1"/>
          </p:cNvSpPr>
          <p:nvPr userDrawn="1"/>
        </p:nvSpPr>
        <p:spPr>
          <a:xfrm rot="5400000" flipH="1" flipV="1">
            <a:off x="10345270" y="5011270"/>
            <a:ext cx="1846729" cy="1846729"/>
          </a:xfrm>
          <a:prstGeom prst="rtTriangle">
            <a:avLst/>
          </a:prstGeom>
          <a:solidFill>
            <a:srgbClr val="F9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1" y="3285778"/>
            <a:ext cx="12192001" cy="1124044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3" descr="E:\awcloud\PPT模板\logo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25" y="2518052"/>
            <a:ext cx="2858110" cy="204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直角三角形 11"/>
          <p:cNvSpPr>
            <a:spLocks noChangeAspect="1"/>
          </p:cNvSpPr>
          <p:nvPr userDrawn="1"/>
        </p:nvSpPr>
        <p:spPr>
          <a:xfrm rot="5400000">
            <a:off x="-1" y="0"/>
            <a:ext cx="3035300" cy="3035300"/>
          </a:xfrm>
          <a:prstGeom prst="rtTriangle">
            <a:avLst/>
          </a:prstGeom>
          <a:solidFill>
            <a:srgbClr val="F9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>
            <a:spLocks noChangeAspect="1"/>
          </p:cNvSpPr>
          <p:nvPr userDrawn="1"/>
        </p:nvSpPr>
        <p:spPr>
          <a:xfrm rot="5400000">
            <a:off x="-1" y="1"/>
            <a:ext cx="2294197" cy="2294197"/>
          </a:xfrm>
          <a:prstGeom prst="rtTriangle">
            <a:avLst/>
          </a:prstGeom>
          <a:solidFill>
            <a:srgbClr val="F2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0" y="6822000"/>
            <a:ext cx="12192000" cy="360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"/>
          <p:cNvSpPr txBox="1"/>
          <p:nvPr userDrawn="1"/>
        </p:nvSpPr>
        <p:spPr>
          <a:xfrm>
            <a:off x="10421398" y="6514221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www.awcloud.com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270981" y="6514222"/>
            <a:ext cx="1752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解云惑 </a:t>
            </a:r>
            <a:r>
              <a:rPr lang="en-US" altLang="zh-CN" sz="12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· </a:t>
            </a:r>
            <a:r>
              <a:rPr lang="zh-CN" altLang="en-US" sz="12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简为道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>
            <a:spLocks noChangeAspect="1"/>
          </p:cNvSpPr>
          <p:nvPr userDrawn="1"/>
        </p:nvSpPr>
        <p:spPr>
          <a:xfrm rot="5400000" flipH="1" flipV="1">
            <a:off x="5334000" y="0"/>
            <a:ext cx="6858000" cy="6858000"/>
          </a:xfrm>
          <a:prstGeom prst="rtTriangle">
            <a:avLst/>
          </a:prstGeom>
          <a:solidFill>
            <a:srgbClr val="F9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>
            <a:spLocks noChangeAspect="1"/>
          </p:cNvSpPr>
          <p:nvPr userDrawn="1"/>
        </p:nvSpPr>
        <p:spPr>
          <a:xfrm rot="5400000" flipH="1" flipV="1">
            <a:off x="6852024" y="1518024"/>
            <a:ext cx="5339976" cy="5339976"/>
          </a:xfrm>
          <a:prstGeom prst="rtTriangle">
            <a:avLst/>
          </a:prstGeom>
          <a:solidFill>
            <a:srgbClr val="F2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>
            <a:spLocks noChangeAspect="1"/>
          </p:cNvSpPr>
          <p:nvPr userDrawn="1"/>
        </p:nvSpPr>
        <p:spPr>
          <a:xfrm rot="5400000" flipH="1" flipV="1">
            <a:off x="10345270" y="5011270"/>
            <a:ext cx="1846729" cy="1846729"/>
          </a:xfrm>
          <a:prstGeom prst="rtTriangle">
            <a:avLst/>
          </a:prstGeom>
          <a:solidFill>
            <a:srgbClr val="F9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>
            <a:spLocks noChangeAspect="1"/>
          </p:cNvSpPr>
          <p:nvPr userDrawn="1"/>
        </p:nvSpPr>
        <p:spPr>
          <a:xfrm rot="5400000">
            <a:off x="-1" y="0"/>
            <a:ext cx="3035300" cy="3035300"/>
          </a:xfrm>
          <a:prstGeom prst="rtTriangle">
            <a:avLst/>
          </a:prstGeom>
          <a:solidFill>
            <a:srgbClr val="F9FA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>
            <a:spLocks noChangeAspect="1"/>
          </p:cNvSpPr>
          <p:nvPr userDrawn="1"/>
        </p:nvSpPr>
        <p:spPr>
          <a:xfrm rot="5400000">
            <a:off x="-1" y="1"/>
            <a:ext cx="2294197" cy="2294197"/>
          </a:xfrm>
          <a:prstGeom prst="rtTriangle">
            <a:avLst/>
          </a:prstGeom>
          <a:solidFill>
            <a:srgbClr val="F2F3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6822000"/>
            <a:ext cx="12192000" cy="360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Picture 2" descr="E:\awcloud\PPT模板\logo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5000" y="199097"/>
            <a:ext cx="2155660" cy="43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5"/>
          <p:cNvSpPr txBox="1"/>
          <p:nvPr userDrawn="1"/>
        </p:nvSpPr>
        <p:spPr>
          <a:xfrm>
            <a:off x="10449182" y="6514221"/>
            <a:ext cx="2260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www.awcloud.com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5"/>
          <p:cNvSpPr txBox="1"/>
          <p:nvPr userDrawn="1"/>
        </p:nvSpPr>
        <p:spPr>
          <a:xfrm>
            <a:off x="270981" y="6514222"/>
            <a:ext cx="1752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解云惑 </a:t>
            </a:r>
            <a:r>
              <a:rPr lang="en-US" altLang="zh-CN" sz="12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· </a:t>
            </a:r>
            <a:r>
              <a:rPr lang="zh-CN" altLang="en-US" sz="1200" b="0" i="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简为道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10.emf"/><Relationship Id="rId5" Type="http://schemas.openxmlformats.org/officeDocument/2006/relationships/tags" Target="../tags/tag59.xml"/><Relationship Id="rId10" Type="http://schemas.openxmlformats.org/officeDocument/2006/relationships/image" Target="../media/image9.emf"/><Relationship Id="rId4" Type="http://schemas.openxmlformats.org/officeDocument/2006/relationships/tags" Target="../tags/tag58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tags" Target="../tags/tag64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notesSlide" Target="../notesSlides/notesSlide16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77.xml"/><Relationship Id="rId10" Type="http://schemas.openxmlformats.org/officeDocument/2006/relationships/tags" Target="../tags/tag82.xml"/><Relationship Id="rId4" Type="http://schemas.openxmlformats.org/officeDocument/2006/relationships/tags" Target="../tags/tag76.xml"/><Relationship Id="rId9" Type="http://schemas.openxmlformats.org/officeDocument/2006/relationships/tags" Target="../tags/tag8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3.xml"/><Relationship Id="rId3" Type="http://schemas.openxmlformats.org/officeDocument/2006/relationships/tags" Target="../tags/tag85.xml"/><Relationship Id="rId7" Type="http://schemas.openxmlformats.org/officeDocument/2006/relationships/image" Target="../media/image13.png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8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7" Type="http://schemas.openxmlformats.org/officeDocument/2006/relationships/image" Target="../media/image14.pn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9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93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4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98.xml"/><Relationship Id="rId7" Type="http://schemas.openxmlformats.org/officeDocument/2006/relationships/slideLayout" Target="../slideLayouts/slideLayout13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image" Target="../media/image19.png"/><Relationship Id="rId5" Type="http://schemas.openxmlformats.org/officeDocument/2006/relationships/tags" Target="../tags/tag100.xml"/><Relationship Id="rId10" Type="http://schemas.openxmlformats.org/officeDocument/2006/relationships/image" Target="../media/image18.png"/><Relationship Id="rId4" Type="http://schemas.openxmlformats.org/officeDocument/2006/relationships/tags" Target="../tags/tag99.xml"/><Relationship Id="rId9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6.xml"/><Relationship Id="rId4" Type="http://schemas.openxmlformats.org/officeDocument/2006/relationships/tags" Target="../tags/tag10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1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tags" Target="../tags/tag113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9" Type="http://schemas.openxmlformats.org/officeDocument/2006/relationships/comments" Target="../comments/commen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1.png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tags" Target="../tags/tag132.xml"/><Relationship Id="rId18" Type="http://schemas.openxmlformats.org/officeDocument/2006/relationships/tags" Target="../tags/tag137.xml"/><Relationship Id="rId26" Type="http://schemas.openxmlformats.org/officeDocument/2006/relationships/slideLayout" Target="../slideLayouts/slideLayout13.xml"/><Relationship Id="rId3" Type="http://schemas.openxmlformats.org/officeDocument/2006/relationships/tags" Target="../tags/tag122.xml"/><Relationship Id="rId21" Type="http://schemas.openxmlformats.org/officeDocument/2006/relationships/tags" Target="../tags/tag140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tags" Target="../tags/tag136.xml"/><Relationship Id="rId25" Type="http://schemas.openxmlformats.org/officeDocument/2006/relationships/tags" Target="../tags/tag144.xml"/><Relationship Id="rId2" Type="http://schemas.openxmlformats.org/officeDocument/2006/relationships/tags" Target="../tags/tag121.xml"/><Relationship Id="rId16" Type="http://schemas.openxmlformats.org/officeDocument/2006/relationships/tags" Target="../tags/tag135.xml"/><Relationship Id="rId20" Type="http://schemas.openxmlformats.org/officeDocument/2006/relationships/tags" Target="../tags/tag139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24" Type="http://schemas.openxmlformats.org/officeDocument/2006/relationships/tags" Target="../tags/tag143.xml"/><Relationship Id="rId5" Type="http://schemas.openxmlformats.org/officeDocument/2006/relationships/tags" Target="../tags/tag124.xml"/><Relationship Id="rId15" Type="http://schemas.openxmlformats.org/officeDocument/2006/relationships/tags" Target="../tags/tag134.xml"/><Relationship Id="rId23" Type="http://schemas.openxmlformats.org/officeDocument/2006/relationships/tags" Target="../tags/tag142.xml"/><Relationship Id="rId28" Type="http://schemas.openxmlformats.org/officeDocument/2006/relationships/comments" Target="../comments/comment5.xml"/><Relationship Id="rId10" Type="http://schemas.openxmlformats.org/officeDocument/2006/relationships/tags" Target="../tags/tag129.xml"/><Relationship Id="rId19" Type="http://schemas.openxmlformats.org/officeDocument/2006/relationships/tags" Target="../tags/tag138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tags" Target="../tags/tag133.xml"/><Relationship Id="rId22" Type="http://schemas.openxmlformats.org/officeDocument/2006/relationships/tags" Target="../tags/tag141.xml"/><Relationship Id="rId27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147.xml"/><Relationship Id="rId7" Type="http://schemas.openxmlformats.org/officeDocument/2006/relationships/image" Target="../media/image22.png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48.xml"/><Relationship Id="rId9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51.xml"/><Relationship Id="rId7" Type="http://schemas.openxmlformats.org/officeDocument/2006/relationships/image" Target="../media/image25.png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5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7" Type="http://schemas.openxmlformats.org/officeDocument/2006/relationships/image" Target="../media/image26.png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5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tags" Target="../tags/tag17.xml"/><Relationship Id="rId7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image" Target="../media/image4.jpeg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notesSlide" Target="../notesSlides/notesSlide6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23.xml"/><Relationship Id="rId15" Type="http://schemas.openxmlformats.org/officeDocument/2006/relationships/image" Target="../media/image6.png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31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33.xml"/><Relationship Id="rId10" Type="http://schemas.openxmlformats.org/officeDocument/2006/relationships/comments" Target="../comments/comment2.xml"/><Relationship Id="rId4" Type="http://schemas.openxmlformats.org/officeDocument/2006/relationships/tags" Target="../tags/tag32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8" name="标题 1"/>
          <p:cNvSpPr txBox="1"/>
          <p:nvPr/>
        </p:nvSpPr>
        <p:spPr>
          <a:xfrm>
            <a:off x="4331306" y="2523392"/>
            <a:ext cx="7479459" cy="545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endParaRPr lang="zh-CN" altLang="en-US" sz="3600" dirty="0">
              <a:solidFill>
                <a:srgbClr val="AF1E23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副标题 2"/>
          <p:cNvSpPr txBox="1"/>
          <p:nvPr/>
        </p:nvSpPr>
        <p:spPr>
          <a:xfrm>
            <a:off x="4498340" y="3521075"/>
            <a:ext cx="7479665" cy="4889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状态机实现按键消抖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状态机简介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9295" y="977900"/>
            <a:ext cx="10786110" cy="55759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硬件设计很讲究并行设计思想,虽然用Verilog 描述的电路大都是并行实现的,但是对于实际的工程应用,往往需要让硬件来实现一些具有一定顺序的工作,这就要用到状态机的思想。</a:t>
            </a:r>
          </a:p>
          <a:p>
            <a:pPr indent="457200" fontAlgn="auto">
              <a:lnSpc>
                <a:spcPct val="15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什么是状态机呢?简单的说,就是通过不同的状态迁移来完成--些特定的顺序逻辑。硬件的并行性决定了用Verilog 描述的硬件实现(譬如不同的always语句)都是并行执行的,那么如果希望分多个时间完成一个任务,虽然可以用多个使能信号来衔接多个不同的模块,但是这样做会十分繁琐。状态机的提出就会大大简化这一工作。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状态机简介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9295" y="977900"/>
            <a:ext cx="10786110" cy="55759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在现实中，有许多事情可以用有限个状态来表达，比如红绿灯、电话机等等。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有限状态机FSM思想广泛</a:t>
            </a:r>
            <a:r>
              <a:rPr lang="en-US" altLang="zh-CN" sz="2400" u="sng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应用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于</a:t>
            </a:r>
            <a:r>
              <a:rPr lang="en-US" altLang="zh-CN" sz="2400" u="sng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硬件控制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电路设计，也是软件上常用的一种处理方法(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软件上称为FSM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--有限消息机)。它把复杂的控制逻辑分解成有限个稳定状态，在每个状态上判断事件，变连续处理为离散数字处理，符合计算机的工作特点。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同时，因为有限状态机具有有限个状态，所以可以在实际的工程上实现。但这并不意味着其只能进行有限次的处理，相反，有限状态机是闭环系统，有限无穷，可以用有限的状态，处理无穷的事务。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有限状态机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2.2   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889000" y="1004570"/>
            <a:ext cx="10661650" cy="16713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红绿灯</a:t>
            </a:r>
          </a:p>
          <a:p>
            <a:pPr marL="457200" lvl="1" indent="457200" eaLnBrk="1" latinLnBrk="0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红绿灯运作的原理相当简单，从一开始绿灯，经过一段时间后，将变为黄灯，再隔一会儿，就会变成红灯了，如此不断反复。其</a:t>
            </a:r>
            <a:r>
              <a:rPr lang="en-US" altLang="zh-CN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FSM</a:t>
            </a: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如下：</a:t>
            </a:r>
          </a:p>
        </p:txBody>
      </p:sp>
      <p:sp>
        <p:nvSpPr>
          <p:cNvPr id="8" name="椭圆 7"/>
          <p:cNvSpPr/>
          <p:nvPr>
            <p:custDataLst>
              <p:tags r:id="rId5"/>
            </p:custDataLst>
          </p:nvPr>
        </p:nvSpPr>
        <p:spPr>
          <a:xfrm>
            <a:off x="5527675" y="3364865"/>
            <a:ext cx="684530" cy="699770"/>
          </a:xfrm>
          <a:prstGeom prst="ellipse">
            <a:avLst/>
          </a:prstGeom>
          <a:solidFill>
            <a:srgbClr val="08A810"/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9" name="椭圆 8"/>
          <p:cNvSpPr/>
          <p:nvPr>
            <p:custDataLst>
              <p:tags r:id="rId6"/>
            </p:custDataLst>
          </p:nvPr>
        </p:nvSpPr>
        <p:spPr>
          <a:xfrm>
            <a:off x="3890645" y="4948555"/>
            <a:ext cx="687070" cy="704850"/>
          </a:xfrm>
          <a:prstGeom prst="ellipse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0" name="椭圆 9"/>
          <p:cNvSpPr/>
          <p:nvPr>
            <p:custDataLst>
              <p:tags r:id="rId7"/>
            </p:custDataLst>
          </p:nvPr>
        </p:nvSpPr>
        <p:spPr>
          <a:xfrm>
            <a:off x="6751320" y="4948555"/>
            <a:ext cx="687070" cy="704215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cxnSp>
        <p:nvCxnSpPr>
          <p:cNvPr id="11" name="直接箭头连接符 10"/>
          <p:cNvCxnSpPr>
            <a:stCxn id="8" idx="3"/>
            <a:endCxn id="9" idx="7"/>
          </p:cNvCxnSpPr>
          <p:nvPr>
            <p:custDataLst>
              <p:tags r:id="rId8"/>
            </p:custDataLst>
          </p:nvPr>
        </p:nvCxnSpPr>
        <p:spPr>
          <a:xfrm flipH="1">
            <a:off x="4477385" y="3962400"/>
            <a:ext cx="1150620" cy="108966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9" idx="6"/>
            <a:endCxn id="10" idx="2"/>
          </p:cNvCxnSpPr>
          <p:nvPr>
            <p:custDataLst>
              <p:tags r:id="rId9"/>
            </p:custDataLst>
          </p:nvPr>
        </p:nvCxnSpPr>
        <p:spPr>
          <a:xfrm>
            <a:off x="4577715" y="5300980"/>
            <a:ext cx="217360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10" idx="0"/>
            <a:endCxn id="8" idx="5"/>
          </p:cNvCxnSpPr>
          <p:nvPr>
            <p:custDataLst>
              <p:tags r:id="rId10"/>
            </p:custDataLst>
          </p:nvPr>
        </p:nvCxnSpPr>
        <p:spPr>
          <a:xfrm flipH="1" flipV="1">
            <a:off x="6111875" y="3962400"/>
            <a:ext cx="982980" cy="98615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 bldLvl="0" animBg="1"/>
      <p:bldP spid="8" grpId="1" animBg="1"/>
      <p:bldP spid="9" grpId="0" bldLvl="0" animBg="1"/>
      <p:bldP spid="9" grpId="1" animBg="1"/>
      <p:bldP spid="10" grpId="0" bldLvl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状态机分类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2.4   </a:t>
            </a: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235075" y="1348105"/>
            <a:ext cx="4300220" cy="20808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摩尔型状态机：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摩尔状态机的输出仅仅依赖于当前状态，而与输入条件无关。</a:t>
            </a: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6859905" y="1259205"/>
            <a:ext cx="5285740" cy="22586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米勒型状态机：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米勒型状态机的输出不仅依赖于当前状态，还取决于该状态的输入条件。</a:t>
            </a: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40130" y="3832860"/>
            <a:ext cx="4775200" cy="159321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6970395" y="3892550"/>
            <a:ext cx="4231640" cy="159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状态机分类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2.4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9295" y="1125220"/>
            <a:ext cx="5575935" cy="48710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寄存器型输出：具有更好的时序性能。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注意：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一个健壮的状态机应当具备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初始化状态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或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默认状态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；即芯片上电或复位之后，状态机能够自动将所有判断条件复位，并进入初始状态。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大多数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FPGA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都有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GSR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（全局复位信号），当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FPGA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上电后，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GSR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有效，对所有寄存器、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RAM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等单元复位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/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置位。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963410" y="965835"/>
            <a:ext cx="4605020" cy="316865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8129098" y="4453035"/>
            <a:ext cx="302433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寄存器输出型状态机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状态机编码方法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2.5   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709295" y="1021080"/>
            <a:ext cx="9041765" cy="8020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状态机编码方法：独热码编码、自然二进制编码、格雷码编码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6412933" y="2313287"/>
          <a:ext cx="5007904" cy="2746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7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82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036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独热码编码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8483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自然二进制编码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格雷码编码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altLang="zh-CN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endParaRPr lang="en-US" altLang="zh-CN" sz="16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r>
                        <a:rPr lang="zh-CN" altLang="en-US" sz="16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优点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状态译码的组合逻辑较少；</a:t>
                      </a:r>
                      <a:endParaRPr lang="en-US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适用于大型状态机；</a:t>
                      </a:r>
                      <a:endParaRPr lang="en-US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不容易产生毛刺；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需要的触发器个数较少；</a:t>
                      </a:r>
                      <a:endParaRPr lang="en-US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适用于小型状态机；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相邻状态之间只变</a:t>
                      </a:r>
                      <a:r>
                        <a:rPr lang="en-US" altLang="zh-CN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1bit</a:t>
                      </a: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，编码密度高；</a:t>
                      </a:r>
                      <a:endParaRPr lang="en-US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marL="0" marR="0" indent="0" algn="l" defTabSz="8483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需要的触发器个数较少；</a:t>
                      </a:r>
                    </a:p>
                    <a:p>
                      <a:pPr marL="0" marR="0" indent="0" algn="l" defTabSz="8483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适用于小型状态机；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缺点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需要的触发器个数较多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状态译码需要较多的组合逻辑；</a:t>
                      </a:r>
                      <a:endParaRPr lang="en-US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容易产生毛刺；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8483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状态译码需要较多的组合逻辑；</a:t>
                      </a:r>
                      <a:endParaRPr lang="en-US" altLang="zh-CN" sz="140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24865" y="1567815"/>
            <a:ext cx="5120640" cy="47777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状态机描述方式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2.6   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709295" y="1021080"/>
            <a:ext cx="9041765" cy="8020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状态机描述方法：一段式、二段式、三段式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5"/>
            </p:custDataLst>
          </p:nvPr>
        </p:nvSpPr>
        <p:spPr>
          <a:xfrm>
            <a:off x="1122680" y="2270760"/>
            <a:ext cx="2733675" cy="33242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</a:rPr>
              <a:t>一段式状态机：所有的状态变化以及输出变化都写在一个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</a:rPr>
              <a:t>always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</a:rPr>
              <a:t>块中。在该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</a:rPr>
              <a:t>always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</a:rPr>
              <a:t>块中既描述状态的同步转移，又描述状态的输入条件和输出。</a:t>
            </a:r>
          </a:p>
        </p:txBody>
      </p:sp>
      <p:sp>
        <p:nvSpPr>
          <p:cNvPr id="25" name="文本框 24"/>
          <p:cNvSpPr txBox="1"/>
          <p:nvPr>
            <p:custDataLst>
              <p:tags r:id="rId6"/>
            </p:custDataLst>
          </p:nvPr>
        </p:nvSpPr>
        <p:spPr>
          <a:xfrm>
            <a:off x="4715510" y="2033270"/>
            <a:ext cx="3001645" cy="33375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b="0" dirty="0">
                <a:latin typeface="宋体" panose="02010600030101010101" pitchFamily="2" charset="-122"/>
                <a:ea typeface="宋体" panose="02010600030101010101" pitchFamily="2" charset="-122"/>
              </a:rPr>
              <a:t>两段式状态机：用两个</a:t>
            </a:r>
            <a:r>
              <a:rPr lang="en-US" altLang="zh-CN" b="0" dirty="0">
                <a:latin typeface="宋体" panose="02010600030101010101" pitchFamily="2" charset="-122"/>
                <a:ea typeface="宋体" panose="02010600030101010101" pitchFamily="2" charset="-122"/>
              </a:rPr>
              <a:t>always</a:t>
            </a:r>
            <a:r>
              <a:rPr lang="zh-CN" altLang="en-US" b="0" dirty="0">
                <a:latin typeface="宋体" panose="02010600030101010101" pitchFamily="2" charset="-122"/>
                <a:ea typeface="宋体" panose="02010600030101010101" pitchFamily="2" charset="-122"/>
              </a:rPr>
              <a:t>块来描述状态机。其中一个模块采用同步时序逻辑描述状态转移，另一个模块采用组合逻辑判断状态转移条件。它需要两个状态</a:t>
            </a:r>
            <a:r>
              <a:rPr lang="en-US" altLang="zh-CN" b="0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b="0" dirty="0">
                <a:latin typeface="宋体" panose="02010600030101010101" pitchFamily="2" charset="-122"/>
                <a:ea typeface="宋体" panose="02010600030101010101" pitchFamily="2" charset="-122"/>
              </a:rPr>
              <a:t>现态和次态，然后通过现态和次态的转换来实现时序逻辑。输出采用组合逻辑。</a:t>
            </a:r>
          </a:p>
        </p:txBody>
      </p:sp>
      <p:sp>
        <p:nvSpPr>
          <p:cNvPr id="26" name="文本框 25"/>
          <p:cNvSpPr txBox="1"/>
          <p:nvPr>
            <p:custDataLst>
              <p:tags r:id="rId7"/>
            </p:custDataLst>
          </p:nvPr>
        </p:nvSpPr>
        <p:spPr>
          <a:xfrm>
            <a:off x="8105140" y="1823720"/>
            <a:ext cx="2913380" cy="42208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b="0" dirty="0">
                <a:latin typeface="宋体" panose="02010600030101010101" pitchFamily="2" charset="-122"/>
                <a:ea typeface="宋体" panose="02010600030101010101" pitchFamily="2" charset="-122"/>
              </a:rPr>
              <a:t>三段式状态机：用三个</a:t>
            </a:r>
            <a:r>
              <a:rPr lang="en-US" altLang="zh-CN" b="0" dirty="0">
                <a:latin typeface="宋体" panose="02010600030101010101" pitchFamily="2" charset="-122"/>
                <a:ea typeface="宋体" panose="02010600030101010101" pitchFamily="2" charset="-122"/>
              </a:rPr>
              <a:t>always</a:t>
            </a:r>
            <a:r>
              <a:rPr lang="zh-CN" altLang="en-US" b="0" dirty="0">
                <a:latin typeface="宋体" panose="02010600030101010101" pitchFamily="2" charset="-122"/>
                <a:ea typeface="宋体" panose="02010600030101010101" pitchFamily="2" charset="-122"/>
              </a:rPr>
              <a:t>块来描述状态机。其中一个模块采用同步时序逻辑描述状态转移，另一个模块采用组合逻辑判断状态转移条件（注意和两段式的区别）。第三个模块描述状态的输出（既可以用组合逻辑也可以用时序逻辑）。</a:t>
            </a:r>
          </a:p>
        </p:txBody>
      </p:sp>
      <p:sp>
        <p:nvSpPr>
          <p:cNvPr id="28" name="圆角矩形 27"/>
          <p:cNvSpPr/>
          <p:nvPr>
            <p:custDataLst>
              <p:tags r:id="rId8"/>
            </p:custDataLst>
          </p:nvPr>
        </p:nvSpPr>
        <p:spPr>
          <a:xfrm>
            <a:off x="4617720" y="1748155"/>
            <a:ext cx="3168650" cy="4297045"/>
          </a:xfrm>
          <a:prstGeom prst="roundRect">
            <a:avLst/>
          </a:prstGeom>
          <a:noFill/>
          <a:ln w="28575">
            <a:solidFill>
              <a:srgbClr val="C0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9" name="圆角矩形 28"/>
          <p:cNvSpPr/>
          <p:nvPr>
            <p:custDataLst>
              <p:tags r:id="rId9"/>
            </p:custDataLst>
          </p:nvPr>
        </p:nvSpPr>
        <p:spPr>
          <a:xfrm>
            <a:off x="807085" y="1747520"/>
            <a:ext cx="3355340" cy="4297045"/>
          </a:xfrm>
          <a:prstGeom prst="roundRect">
            <a:avLst/>
          </a:prstGeom>
          <a:noFill/>
          <a:ln w="38100">
            <a:solidFill>
              <a:srgbClr val="C0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30" name="圆角矩形 29"/>
          <p:cNvSpPr/>
          <p:nvPr>
            <p:custDataLst>
              <p:tags r:id="rId10"/>
            </p:custDataLst>
          </p:nvPr>
        </p:nvSpPr>
        <p:spPr>
          <a:xfrm>
            <a:off x="8042275" y="1748155"/>
            <a:ext cx="2976245" cy="4297045"/>
          </a:xfrm>
          <a:prstGeom prst="roundRect">
            <a:avLst/>
          </a:prstGeom>
          <a:noFill/>
          <a:ln w="28575">
            <a:solidFill>
              <a:srgbClr val="C0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状态机描述方式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参数定义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2.6   </a:t>
            </a: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438525" y="1524000"/>
            <a:ext cx="4357370" cy="39725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状态机描述方式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一段式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2.6   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115560" y="140970"/>
            <a:ext cx="3863340" cy="64236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状态机描述方式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二段式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2.6   </a:t>
            </a: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30580" y="2000250"/>
            <a:ext cx="4556760" cy="23850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913120" y="227330"/>
            <a:ext cx="3474720" cy="62026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H_Others_1"/>
          <p:cNvSpPr txBox="1"/>
          <p:nvPr>
            <p:custDataLst>
              <p:tags r:id="rId1"/>
            </p:custDataLst>
          </p:nvPr>
        </p:nvSpPr>
        <p:spPr>
          <a:xfrm>
            <a:off x="1784973" y="1308740"/>
            <a:ext cx="1678305" cy="3597835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0905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r>
              <a:rPr lang="en-US" altLang="zh-CN" sz="10905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10905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20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-99536" y="2786659"/>
            <a:ext cx="3128221" cy="64071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170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8" name="MH_Number_1"/>
          <p:cNvSpPr/>
          <p:nvPr>
            <p:custDataLst>
              <p:tags r:id="rId3"/>
            </p:custDataLst>
          </p:nvPr>
        </p:nvSpPr>
        <p:spPr>
          <a:xfrm>
            <a:off x="4777756" y="1881942"/>
            <a:ext cx="312275" cy="312275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73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17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4"/>
            </p:custDataLst>
          </p:nvPr>
        </p:nvSpPr>
        <p:spPr>
          <a:xfrm>
            <a:off x="5357449" y="1882432"/>
            <a:ext cx="2752032" cy="319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208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按键消抖简介</a:t>
            </a:r>
          </a:p>
        </p:txBody>
      </p:sp>
      <p:sp>
        <p:nvSpPr>
          <p:cNvPr id="10" name="MH_Number_3"/>
          <p:cNvSpPr/>
          <p:nvPr>
            <p:custDataLst>
              <p:tags r:id="rId5"/>
            </p:custDataLst>
          </p:nvPr>
        </p:nvSpPr>
        <p:spPr>
          <a:xfrm>
            <a:off x="4777756" y="2781592"/>
            <a:ext cx="312275" cy="311785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73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17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3"/>
          <p:cNvSpPr/>
          <p:nvPr>
            <p:custDataLst>
              <p:tags r:id="rId6"/>
            </p:custDataLst>
          </p:nvPr>
        </p:nvSpPr>
        <p:spPr>
          <a:xfrm>
            <a:off x="5357449" y="2773972"/>
            <a:ext cx="2601651" cy="319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08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状态机简介</a:t>
            </a:r>
          </a:p>
        </p:txBody>
      </p:sp>
      <p:sp>
        <p:nvSpPr>
          <p:cNvPr id="18" name="MH_Number_1"/>
          <p:cNvSpPr/>
          <p:nvPr>
            <p:custDataLst>
              <p:tags r:id="rId7"/>
            </p:custDataLst>
          </p:nvPr>
        </p:nvSpPr>
        <p:spPr>
          <a:xfrm>
            <a:off x="4777756" y="3680752"/>
            <a:ext cx="312275" cy="311785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73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17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8"/>
            </p:custDataLst>
          </p:nvPr>
        </p:nvSpPr>
        <p:spPr>
          <a:xfrm>
            <a:off x="5357449" y="3665512"/>
            <a:ext cx="2752032" cy="319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sz="208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按键消抖状态机设计</a:t>
            </a:r>
          </a:p>
        </p:txBody>
      </p:sp>
      <p:sp>
        <p:nvSpPr>
          <p:cNvPr id="22" name="MH_Number_1"/>
          <p:cNvSpPr/>
          <p:nvPr>
            <p:custDataLst>
              <p:tags r:id="rId9"/>
            </p:custDataLst>
          </p:nvPr>
        </p:nvSpPr>
        <p:spPr>
          <a:xfrm>
            <a:off x="4777756" y="4579912"/>
            <a:ext cx="312275" cy="311785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73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17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1"/>
          <p:cNvSpPr/>
          <p:nvPr>
            <p:custDataLst>
              <p:tags r:id="rId10"/>
            </p:custDataLst>
          </p:nvPr>
        </p:nvSpPr>
        <p:spPr>
          <a:xfrm>
            <a:off x="5357449" y="4557052"/>
            <a:ext cx="2752032" cy="31940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sz="208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工程实现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状态机描述方式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三段式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2.6   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82880" y="1344295"/>
            <a:ext cx="3369945" cy="17754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669030" y="1344295"/>
            <a:ext cx="3893820" cy="38563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679055" y="1344295"/>
            <a:ext cx="4430395" cy="37261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状态机描述方式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2.6   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1442085" y="1305560"/>
          <a:ext cx="944372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3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1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5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769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一段式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两段式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三段式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690"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推荐等级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不推荐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推荐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最优推荐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690"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代码简洁程度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冗长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最简洁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简洁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7690"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always</a:t>
                      </a:r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块个数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（甚至更多）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7690"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是否利于时序约束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不利于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利于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利于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7690"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是否利于综合、布局布线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不利于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利于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利于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7690"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可靠性与可维护度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最高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7690">
                <a:tc>
                  <a:txBody>
                    <a:bodyPr/>
                    <a:lstStyle/>
                    <a:p>
                      <a:pPr marL="0" algn="l" defTabSz="848360" rtl="0" eaLnBrk="1" latinLnBrk="0" hangingPunct="1"/>
                      <a:r>
                        <a:rPr lang="zh-CN" altLang="en-US" sz="240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代码风格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848360" rtl="0" eaLnBrk="1" latinLnBrk="0" hangingPunct="1"/>
                      <a:r>
                        <a:rPr lang="zh-CN" altLang="en-US" sz="240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比较随意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848360" rtl="0" eaLnBrk="1" latinLnBrk="0" hangingPunct="1"/>
                      <a:r>
                        <a:rPr lang="zh-CN" altLang="en-US" sz="240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格式化、规范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848360" rtl="0" eaLnBrk="1" latinLnBrk="0" hangingPunct="1"/>
                      <a:r>
                        <a:rPr lang="zh-CN" altLang="en-US" sz="2400" kern="1200" dirty="0">
                          <a:solidFill>
                            <a:schemeClr val="dk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格式化、规范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729105" y="5998210"/>
            <a:ext cx="8437880" cy="7575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总结：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推荐使用</a:t>
            </a:r>
            <a:r>
              <a:rPr lang="zh-CN" altLang="en-US" sz="24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独热码编码方式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zh-CN" altLang="en-US" sz="24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三段式描述方式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设计状态机。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038374" y="1446201"/>
            <a:ext cx="3168178" cy="3744210"/>
          </a:xfrm>
          <a:prstGeom prst="rect">
            <a:avLst/>
          </a:prstGeom>
          <a:solidFill>
            <a:srgbClr val="AA2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571422" y="4675703"/>
            <a:ext cx="2102082" cy="0"/>
          </a:xfrm>
          <a:prstGeom prst="line">
            <a:avLst/>
          </a:prstGeom>
          <a:solidFill>
            <a:srgbClr val="AA2021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/>
          <p:nvPr/>
        </p:nvSpPr>
        <p:spPr>
          <a:xfrm>
            <a:off x="2460995" y="3931555"/>
            <a:ext cx="2322938" cy="492125"/>
          </a:xfrm>
          <a:prstGeom prst="rect">
            <a:avLst/>
          </a:prstGeom>
          <a:solidFill>
            <a:srgbClr val="AA202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11" name="TextBox 48"/>
          <p:cNvSpPr txBox="1"/>
          <p:nvPr/>
        </p:nvSpPr>
        <p:spPr>
          <a:xfrm>
            <a:off x="6156960" y="2729230"/>
            <a:ext cx="5215255" cy="69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zh-CN" sz="4550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按键消抖状态机设计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86496" y="1836512"/>
            <a:ext cx="2071935" cy="2105025"/>
          </a:xfrm>
          <a:prstGeom prst="rect">
            <a:avLst/>
          </a:prstGeom>
          <a:solidFill>
            <a:srgbClr val="AA2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13085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085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按键消抖状态机设计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   </a:t>
            </a: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908685" y="1499235"/>
            <a:ext cx="9801225" cy="49218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状态机设计步骤：</a:t>
            </a:r>
          </a:p>
          <a:p>
            <a:pPr marL="342900" indent="-342900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、根据具体的设计原则，确定采用状态机类型：摩尔型状态机还是米勒型状态机</a:t>
            </a:r>
          </a:p>
          <a:p>
            <a:pPr marL="342900" indent="-342900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、分析设计要求，列出状态机的状态，并对每一个状态进行编码</a:t>
            </a:r>
          </a:p>
          <a:p>
            <a:pPr marL="342900" indent="-342900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、根据状态转移关系和输出函数，画出状态图</a:t>
            </a:r>
          </a:p>
          <a:p>
            <a:pPr marL="342900" indent="-342900" eaLnBrk="1" latinLnBrk="0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24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、根据所画状态图，采用硬件描述语言对状态机进行描述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状态机定义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   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709295" y="1163320"/>
            <a:ext cx="4566920" cy="43815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IDLE: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空闲状态，按键释放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未按下时保持高电平的状态；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FILETER_DOWN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：按键按下抖动状态；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HOLD_DOWN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：按键按下保持低电平状态；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FILETER_UP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：按键释放抖动状态。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641975" y="1071245"/>
            <a:ext cx="5632450" cy="456628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消抖逻辑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   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47925" y="1167765"/>
            <a:ext cx="6282055" cy="469011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038374" y="1446201"/>
            <a:ext cx="3168178" cy="3744210"/>
          </a:xfrm>
          <a:prstGeom prst="rect">
            <a:avLst/>
          </a:prstGeom>
          <a:solidFill>
            <a:srgbClr val="AA2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571422" y="4675703"/>
            <a:ext cx="2102082" cy="0"/>
          </a:xfrm>
          <a:prstGeom prst="line">
            <a:avLst/>
          </a:prstGeom>
          <a:solidFill>
            <a:srgbClr val="AA2021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/>
          <p:nvPr/>
        </p:nvSpPr>
        <p:spPr>
          <a:xfrm>
            <a:off x="2460995" y="3931555"/>
            <a:ext cx="2322938" cy="492125"/>
          </a:xfrm>
          <a:prstGeom prst="rect">
            <a:avLst/>
          </a:prstGeom>
          <a:solidFill>
            <a:srgbClr val="AA202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11" name="TextBox 48"/>
          <p:cNvSpPr txBox="1"/>
          <p:nvPr/>
        </p:nvSpPr>
        <p:spPr>
          <a:xfrm>
            <a:off x="6156960" y="2729230"/>
            <a:ext cx="5215255" cy="69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zh-CN" sz="4550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工程实现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86496" y="1836512"/>
            <a:ext cx="2071935" cy="2105025"/>
          </a:xfrm>
          <a:prstGeom prst="rect">
            <a:avLst/>
          </a:prstGeom>
          <a:solidFill>
            <a:srgbClr val="AA2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13085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085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工程实现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系统模块划分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   </a:t>
            </a:r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2163445" y="1407795"/>
            <a:ext cx="2623820" cy="3637280"/>
          </a:xfrm>
          <a:prstGeom prst="rect">
            <a:avLst/>
          </a:prstGeom>
          <a:solidFill>
            <a:srgbClr val="92D050"/>
          </a:solidFill>
          <a:ln>
            <a:gradFill>
              <a:gsLst>
                <a:gs pos="0">
                  <a:srgbClr val="9EE256"/>
                </a:gs>
                <a:gs pos="100000">
                  <a:srgbClr val="52762D"/>
                </a:gs>
              </a:gsLst>
            </a:gra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kumimoji="0" lang="en-US" altLang="zh-CN" sz="18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    	</a:t>
            </a:r>
          </a:p>
          <a:p>
            <a:pPr marL="0" marR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按键消抖</a:t>
            </a:r>
          </a:p>
        </p:txBody>
      </p:sp>
      <p:cxnSp>
        <p:nvCxnSpPr>
          <p:cNvPr id="7" name="直接箭头连接符 6"/>
          <p:cNvCxnSpPr/>
          <p:nvPr>
            <p:custDataLst>
              <p:tags r:id="rId5"/>
            </p:custDataLst>
          </p:nvPr>
        </p:nvCxnSpPr>
        <p:spPr>
          <a:xfrm flipV="1">
            <a:off x="939800" y="2233295"/>
            <a:ext cx="1223645" cy="114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1151255" y="1821815"/>
            <a:ext cx="527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clk</a:t>
            </a: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1151255" y="2479040"/>
            <a:ext cx="887095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rst_n</a:t>
            </a:r>
          </a:p>
        </p:txBody>
      </p:sp>
      <p:cxnSp>
        <p:nvCxnSpPr>
          <p:cNvPr id="11" name="直接箭头连接符 10"/>
          <p:cNvCxnSpPr/>
          <p:nvPr>
            <p:custDataLst>
              <p:tags r:id="rId8"/>
            </p:custDataLst>
          </p:nvPr>
        </p:nvCxnSpPr>
        <p:spPr>
          <a:xfrm flipV="1">
            <a:off x="939800" y="2884805"/>
            <a:ext cx="1223645" cy="114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1151255" y="3201035"/>
            <a:ext cx="887095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key_0</a:t>
            </a:r>
          </a:p>
        </p:txBody>
      </p:sp>
      <p:cxnSp>
        <p:nvCxnSpPr>
          <p:cNvPr id="13" name="直接箭头连接符 12"/>
          <p:cNvCxnSpPr/>
          <p:nvPr>
            <p:custDataLst>
              <p:tags r:id="rId10"/>
            </p:custDataLst>
          </p:nvPr>
        </p:nvCxnSpPr>
        <p:spPr>
          <a:xfrm flipV="1">
            <a:off x="939800" y="3590925"/>
            <a:ext cx="1223645" cy="114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1151255" y="4070985"/>
            <a:ext cx="887095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key_1</a:t>
            </a:r>
          </a:p>
        </p:txBody>
      </p:sp>
      <p:cxnSp>
        <p:nvCxnSpPr>
          <p:cNvPr id="15" name="直接箭头连接符 14"/>
          <p:cNvCxnSpPr/>
          <p:nvPr>
            <p:custDataLst>
              <p:tags r:id="rId12"/>
            </p:custDataLst>
          </p:nvPr>
        </p:nvCxnSpPr>
        <p:spPr>
          <a:xfrm flipV="1">
            <a:off x="939800" y="4418330"/>
            <a:ext cx="1223645" cy="114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>
            <p:custDataLst>
              <p:tags r:id="rId13"/>
            </p:custDataLst>
          </p:nvPr>
        </p:nvSpPr>
        <p:spPr>
          <a:xfrm>
            <a:off x="4787265" y="2113915"/>
            <a:ext cx="1414145" cy="3613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key0_press</a:t>
            </a:r>
          </a:p>
        </p:txBody>
      </p:sp>
      <p:cxnSp>
        <p:nvCxnSpPr>
          <p:cNvPr id="17" name="直接箭头连接符 16"/>
          <p:cNvCxnSpPr/>
          <p:nvPr>
            <p:custDataLst>
              <p:tags r:id="rId14"/>
            </p:custDataLst>
          </p:nvPr>
        </p:nvCxnSpPr>
        <p:spPr>
          <a:xfrm flipV="1">
            <a:off x="4787265" y="2562860"/>
            <a:ext cx="1223645" cy="114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>
            <p:custDataLst>
              <p:tags r:id="rId15"/>
            </p:custDataLst>
          </p:nvPr>
        </p:nvSpPr>
        <p:spPr>
          <a:xfrm>
            <a:off x="4787265" y="3134995"/>
            <a:ext cx="1254760" cy="2940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key1_press</a:t>
            </a:r>
          </a:p>
        </p:txBody>
      </p:sp>
      <p:cxnSp>
        <p:nvCxnSpPr>
          <p:cNvPr id="19" name="直接箭头连接符 18"/>
          <p:cNvCxnSpPr/>
          <p:nvPr>
            <p:custDataLst>
              <p:tags r:id="rId16"/>
            </p:custDataLst>
          </p:nvPr>
        </p:nvCxnSpPr>
        <p:spPr>
          <a:xfrm flipV="1">
            <a:off x="4751705" y="3584575"/>
            <a:ext cx="1223645" cy="1143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>
            <p:custDataLst>
              <p:tags r:id="rId17"/>
            </p:custDataLst>
          </p:nvPr>
        </p:nvSpPr>
        <p:spPr>
          <a:xfrm>
            <a:off x="6043295" y="1367790"/>
            <a:ext cx="2229485" cy="3677285"/>
          </a:xfrm>
          <a:prstGeom prst="rect">
            <a:avLst/>
          </a:prstGeom>
          <a:solidFill>
            <a:srgbClr val="92D050"/>
          </a:solidFill>
          <a:ln>
            <a:gradFill>
              <a:gsLst>
                <a:gs pos="0">
                  <a:srgbClr val="9EE256"/>
                </a:gs>
                <a:gs pos="100000">
                  <a:srgbClr val="52762D"/>
                </a:gs>
              </a:gsLst>
            </a:gra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kumimoji="0" lang="en-US" altLang="zh-CN" sz="18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   </a:t>
            </a:r>
          </a:p>
          <a:p>
            <a:pPr marL="0" marR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18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marR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8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r>
              <a:rPr kumimoji="0" lang="en-US" altLang="zh-CN" sz="28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LED</a:t>
            </a:r>
            <a:r>
              <a:rPr kumimoji="0" lang="zh-CN" altLang="en-US" sz="28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控制</a:t>
            </a:r>
          </a:p>
        </p:txBody>
      </p:sp>
      <p:sp>
        <p:nvSpPr>
          <p:cNvPr id="25" name="椭圆 24"/>
          <p:cNvSpPr/>
          <p:nvPr>
            <p:custDataLst>
              <p:tags r:id="rId18"/>
            </p:custDataLst>
          </p:nvPr>
        </p:nvSpPr>
        <p:spPr>
          <a:xfrm>
            <a:off x="9660890" y="2661285"/>
            <a:ext cx="288290" cy="2882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6" name="椭圆 25"/>
          <p:cNvSpPr/>
          <p:nvPr>
            <p:custDataLst>
              <p:tags r:id="rId19"/>
            </p:custDataLst>
          </p:nvPr>
        </p:nvSpPr>
        <p:spPr>
          <a:xfrm>
            <a:off x="9584055" y="3548380"/>
            <a:ext cx="288290" cy="2882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7" name="椭圆 26"/>
          <p:cNvSpPr/>
          <p:nvPr>
            <p:custDataLst>
              <p:tags r:id="rId20"/>
            </p:custDataLst>
          </p:nvPr>
        </p:nvSpPr>
        <p:spPr>
          <a:xfrm>
            <a:off x="9537700" y="4279900"/>
            <a:ext cx="288290" cy="2882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9" name="椭圆 28"/>
          <p:cNvSpPr/>
          <p:nvPr>
            <p:custDataLst>
              <p:tags r:id="rId21"/>
            </p:custDataLst>
          </p:nvPr>
        </p:nvSpPr>
        <p:spPr>
          <a:xfrm>
            <a:off x="9528810" y="2028825"/>
            <a:ext cx="288290" cy="2882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cxnSp>
        <p:nvCxnSpPr>
          <p:cNvPr id="30" name="直接箭头连接符 29"/>
          <p:cNvCxnSpPr/>
          <p:nvPr>
            <p:custDataLst>
              <p:tags r:id="rId22"/>
            </p:custDataLst>
          </p:nvPr>
        </p:nvCxnSpPr>
        <p:spPr>
          <a:xfrm flipV="1">
            <a:off x="8305165" y="2250440"/>
            <a:ext cx="1174750" cy="127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>
            <p:custDataLst>
              <p:tags r:id="rId23"/>
            </p:custDataLst>
          </p:nvPr>
        </p:nvCxnSpPr>
        <p:spPr>
          <a:xfrm flipV="1">
            <a:off x="8272780" y="2850515"/>
            <a:ext cx="1388110" cy="69786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>
            <p:custDataLst>
              <p:tags r:id="rId24"/>
            </p:custDataLst>
          </p:nvPr>
        </p:nvCxnSpPr>
        <p:spPr>
          <a:xfrm>
            <a:off x="8305165" y="3548380"/>
            <a:ext cx="1268730" cy="16891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>
            <p:custDataLst>
              <p:tags r:id="rId25"/>
            </p:custDataLst>
          </p:nvPr>
        </p:nvCxnSpPr>
        <p:spPr>
          <a:xfrm>
            <a:off x="8272780" y="3548380"/>
            <a:ext cx="1264920" cy="82677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  <p:bldP spid="9" grpId="0"/>
      <p:bldP spid="9" grpId="1"/>
      <p:bldP spid="10" grpId="0"/>
      <p:bldP spid="10" grpId="1"/>
      <p:bldP spid="12" grpId="0"/>
      <p:bldP spid="12" grpId="1"/>
      <p:bldP spid="14" grpId="0"/>
      <p:bldP spid="14" grpId="1"/>
      <p:bldP spid="16" grpId="0"/>
      <p:bldP spid="16" grpId="1"/>
      <p:bldP spid="18" grpId="0"/>
      <p:bldP spid="18" grpId="1"/>
      <p:bldP spid="22" grpId="0" bldLvl="0" animBg="1"/>
      <p:bldP spid="22" grpId="1" animBg="1"/>
      <p:bldP spid="25" grpId="0" bldLvl="0" animBg="1"/>
      <p:bldP spid="25" grpId="1" animBg="1"/>
      <p:bldP spid="26" grpId="0" bldLvl="0" animBg="1"/>
      <p:bldP spid="26" grpId="1" animBg="1"/>
      <p:bldP spid="27" grpId="0" bldLvl="0" animBg="1"/>
      <p:bldP spid="27" grpId="1" animBg="1"/>
      <p:bldP spid="29" grpId="0" bldLvl="0" animBg="1"/>
      <p:bldP spid="2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工程实现</a:t>
            </a:r>
            <a:r>
              <a:rPr lang="en-US" alt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代码设计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   </a:t>
            </a:r>
          </a:p>
        </p:txBody>
      </p:sp>
      <p:sp>
        <p:nvSpPr>
          <p:cNvPr id="8" name="矩形 7"/>
          <p:cNvSpPr/>
          <p:nvPr/>
        </p:nvSpPr>
        <p:spPr>
          <a:xfrm>
            <a:off x="506095" y="2673350"/>
            <a:ext cx="1731010" cy="142113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状态机实现按键消抖</a:t>
            </a:r>
          </a:p>
        </p:txBody>
      </p:sp>
      <p:sp>
        <p:nvSpPr>
          <p:cNvPr id="20" name="矩形 19"/>
          <p:cNvSpPr/>
          <p:nvPr/>
        </p:nvSpPr>
        <p:spPr>
          <a:xfrm>
            <a:off x="2828925" y="1657985"/>
            <a:ext cx="2080895" cy="4705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计时</a:t>
            </a:r>
          </a:p>
        </p:txBody>
      </p:sp>
      <p:sp>
        <p:nvSpPr>
          <p:cNvPr id="21" name="矩形 20"/>
          <p:cNvSpPr/>
          <p:nvPr/>
        </p:nvSpPr>
        <p:spPr>
          <a:xfrm>
            <a:off x="2844165" y="3271520"/>
            <a:ext cx="2080895" cy="4705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边沿检测</a:t>
            </a:r>
          </a:p>
        </p:txBody>
      </p:sp>
      <p:sp>
        <p:nvSpPr>
          <p:cNvPr id="23" name="矩形 22"/>
          <p:cNvSpPr/>
          <p:nvPr/>
        </p:nvSpPr>
        <p:spPr>
          <a:xfrm>
            <a:off x="2844165" y="5161280"/>
            <a:ext cx="2065655" cy="46164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rPr>
              <a:t>状态机</a:t>
            </a:r>
          </a:p>
        </p:txBody>
      </p:sp>
      <p:sp>
        <p:nvSpPr>
          <p:cNvPr id="36" name="右箭头 35"/>
          <p:cNvSpPr/>
          <p:nvPr/>
        </p:nvSpPr>
        <p:spPr>
          <a:xfrm>
            <a:off x="4925060" y="1847215"/>
            <a:ext cx="1171575" cy="182245"/>
          </a:xfrm>
          <a:prstGeom prst="rightArrow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37" name="右箭头 36"/>
          <p:cNvSpPr/>
          <p:nvPr/>
        </p:nvSpPr>
        <p:spPr>
          <a:xfrm>
            <a:off x="4925060" y="3461385"/>
            <a:ext cx="1172210" cy="197485"/>
          </a:xfrm>
          <a:prstGeom prst="rightArrow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635" y="1756410"/>
            <a:ext cx="5793105" cy="4363720"/>
          </a:xfrm>
          <a:prstGeom prst="rect">
            <a:avLst/>
          </a:prstGeom>
          <a:ln>
            <a:solidFill>
              <a:schemeClr val="tx2"/>
            </a:solidFill>
          </a:ln>
        </p:spPr>
      </p:pic>
      <p:cxnSp>
        <p:nvCxnSpPr>
          <p:cNvPr id="42" name="肘形连接符 41"/>
          <p:cNvCxnSpPr>
            <a:stCxn id="8" idx="3"/>
            <a:endCxn id="20" idx="1"/>
          </p:cNvCxnSpPr>
          <p:nvPr/>
        </p:nvCxnSpPr>
        <p:spPr>
          <a:xfrm flipV="1">
            <a:off x="2237105" y="1893570"/>
            <a:ext cx="591820" cy="1490345"/>
          </a:xfrm>
          <a:prstGeom prst="bentConnector3">
            <a:avLst>
              <a:gd name="adj1" fmla="val 50000"/>
            </a:avLst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endCxn id="23" idx="1"/>
          </p:cNvCxnSpPr>
          <p:nvPr/>
        </p:nvCxnSpPr>
        <p:spPr>
          <a:xfrm rot="5400000" flipV="1">
            <a:off x="1678940" y="4226560"/>
            <a:ext cx="2026285" cy="304165"/>
          </a:xfrm>
          <a:prstGeom prst="bentConnector2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>
            <a:stCxn id="8" idx="3"/>
          </p:cNvCxnSpPr>
          <p:nvPr/>
        </p:nvCxnSpPr>
        <p:spPr>
          <a:xfrm flipV="1">
            <a:off x="2237105" y="3373755"/>
            <a:ext cx="599440" cy="1016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图片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1875" y="1756410"/>
            <a:ext cx="5245735" cy="4378325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50" name="图片 4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029450" y="188595"/>
            <a:ext cx="2378710" cy="637984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39" name="右箭头 38"/>
          <p:cNvSpPr/>
          <p:nvPr/>
        </p:nvSpPr>
        <p:spPr>
          <a:xfrm>
            <a:off x="4909820" y="5281295"/>
            <a:ext cx="2119630" cy="221615"/>
          </a:xfrm>
          <a:prstGeom prst="rightArrow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36" grpId="0" animBg="1"/>
      <p:bldP spid="36" grpId="1" animBg="1"/>
      <p:bldP spid="37" grpId="0" animBg="1"/>
      <p:bldP spid="37" grpId="1" animBg="1"/>
      <p:bldP spid="39" grpId="0" animBg="1"/>
      <p:bldP spid="39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实验结果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   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95935" y="1644015"/>
            <a:ext cx="10534015" cy="45161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95935" y="967105"/>
            <a:ext cx="5447665" cy="431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模拟按键按下以及释放的抖动状态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709295" y="227330"/>
            <a:ext cx="252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课程目标</a:t>
            </a:r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709295" y="993140"/>
            <a:ext cx="75482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掌握按键消抖原理、方法</a:t>
            </a:r>
          </a:p>
          <a:p>
            <a:pPr marL="0" lvl="1" indent="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掌握如何使用状态机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1" indent="0" fontAlgn="auto">
              <a:lnSpc>
                <a:spcPct val="150000"/>
              </a:lnSpc>
              <a:buFont typeface="Wingdings" panose="05000000000000000000" charset="0"/>
              <a:buChar char="l"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掌握状态机的分类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420814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实验结果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 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5935" y="967105"/>
            <a:ext cx="5447665" cy="431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53695" y="1284605"/>
            <a:ext cx="11326495" cy="477774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62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/>
          <p:cNvSpPr txBox="1"/>
          <p:nvPr/>
        </p:nvSpPr>
        <p:spPr>
          <a:xfrm>
            <a:off x="4301353" y="3473358"/>
            <a:ext cx="3625297" cy="4140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CC2E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北京海云捷迅科技有限公司</a:t>
            </a:r>
            <a:endParaRPr lang="en-US" altLang="zh-CN" sz="1400" dirty="0">
              <a:solidFill>
                <a:srgbClr val="CC2E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5806058"/>
            <a:ext cx="12190413" cy="1053529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3"/>
          <p:cNvSpPr txBox="1"/>
          <p:nvPr/>
        </p:nvSpPr>
        <p:spPr>
          <a:xfrm>
            <a:off x="4711997" y="6178933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解云惑 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简为道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www.awcloud.com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3580061" y="1574800"/>
            <a:ext cx="5030608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038374" y="1446201"/>
            <a:ext cx="3168178" cy="3744210"/>
          </a:xfrm>
          <a:prstGeom prst="rect">
            <a:avLst/>
          </a:prstGeom>
          <a:solidFill>
            <a:srgbClr val="AA2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571422" y="4675703"/>
            <a:ext cx="2102082" cy="0"/>
          </a:xfrm>
          <a:prstGeom prst="line">
            <a:avLst/>
          </a:prstGeom>
          <a:solidFill>
            <a:srgbClr val="AA2021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/>
          <p:nvPr/>
        </p:nvSpPr>
        <p:spPr>
          <a:xfrm>
            <a:off x="2460995" y="3931555"/>
            <a:ext cx="2322938" cy="492125"/>
          </a:xfrm>
          <a:prstGeom prst="rect">
            <a:avLst/>
          </a:prstGeom>
          <a:solidFill>
            <a:srgbClr val="AA202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11" name="TextBox 48"/>
          <p:cNvSpPr txBox="1"/>
          <p:nvPr/>
        </p:nvSpPr>
        <p:spPr>
          <a:xfrm>
            <a:off x="6156960" y="2729230"/>
            <a:ext cx="5215255" cy="69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zh-CN" sz="4550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按键消抖简介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86496" y="1836512"/>
            <a:ext cx="2071935" cy="2105025"/>
          </a:xfrm>
          <a:prstGeom prst="rect">
            <a:avLst/>
          </a:prstGeom>
          <a:solidFill>
            <a:srgbClr val="AA2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13085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085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143635" y="28892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按键消抖简介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 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967990" y="1676400"/>
            <a:ext cx="6618605" cy="40690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21460" y="32575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按键消抖简介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   </a:t>
            </a:r>
          </a:p>
        </p:txBody>
      </p:sp>
      <p:pic>
        <p:nvPicPr>
          <p:cNvPr id="7" name="图片 9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16"/>
          <a:stretch>
            <a:fillRect/>
          </a:stretch>
        </p:blipFill>
        <p:spPr bwMode="auto">
          <a:xfrm>
            <a:off x="854710" y="1129665"/>
            <a:ext cx="2475230" cy="225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610" y="1148080"/>
            <a:ext cx="3372485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580" y="1129665"/>
            <a:ext cx="3797935" cy="203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1521250" y="3630014"/>
            <a:ext cx="14922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机械按键</a:t>
            </a:r>
          </a:p>
        </p:txBody>
      </p:sp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5349689" y="3580071"/>
            <a:ext cx="14922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按键抖动</a:t>
            </a:r>
          </a:p>
        </p:txBody>
      </p:sp>
      <p:sp>
        <p:nvSpPr>
          <p:cNvPr id="12" name="文本框 11"/>
          <p:cNvSpPr txBox="1"/>
          <p:nvPr>
            <p:custDataLst>
              <p:tags r:id="rId9"/>
            </p:custDataLst>
          </p:nvPr>
        </p:nvSpPr>
        <p:spPr>
          <a:xfrm>
            <a:off x="9651866" y="3580316"/>
            <a:ext cx="14922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按键消抖</a:t>
            </a:r>
          </a:p>
        </p:txBody>
      </p:sp>
      <p:sp>
        <p:nvSpPr>
          <p:cNvPr id="13" name="文本框 12"/>
          <p:cNvSpPr txBox="1"/>
          <p:nvPr>
            <p:custDataLst>
              <p:tags r:id="rId10"/>
            </p:custDataLst>
          </p:nvPr>
        </p:nvSpPr>
        <p:spPr>
          <a:xfrm>
            <a:off x="484505" y="3969385"/>
            <a:ext cx="11383010" cy="23234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由于机械按键的物理特性，按键被按下的过程中，存在一段时间的抖动，同时在释放按键的过程中也存在抖动，这就导致在识别的时候可能检测为多次的按键按下，而通常检测到一次按键输入信号的状态为低电平，就可以确认按键被按下了，所以我们在使用按键时往往需要消抖，以确保按键被按下一次只检测到一次低电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3536315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685925" y="350520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按键原理</a:t>
            </a:r>
            <a:endParaRPr lang="en-US" altLang="zh-CN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  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33755" y="1164590"/>
            <a:ext cx="4375785" cy="47155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893435" y="1717040"/>
            <a:ext cx="5053330" cy="19507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205959036996ad55c215b892a7aac5c0B9ADEF7896FB48F2EF97163A2DE1401E1875DEDC438B7864AD24CA23553DBBBD975DAF4CAD4A2592689FFB6CEE59FFA55B2702D0E5EE29CD13A772EDE6F53528E69C5E9D25D472BDE10ED2E098947D65F27977D4F705C1FD4E05B93AC973C3A05509AF0DFFB6A805B38B5F304DD5A8D4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e7d195523061f1c0205959036996ad55c215b892a7aac5c0B9ADEF7896FB48F2EF97163A2DE1401E1875DEDC438B7864AD24CA23553DBBBD975DAF4CAD4A2592689FFB6CEE59FFA55B2702D0E5EE29CD13A772EDE6F53528E69C5E9D25D472BDE10ED2E098947D65F27977D4F705C1FD4E05B93AC973C3A05509AF0DFFB6A805B38B5F304DD5A8D4</a:t>
            </a:r>
            <a:endParaRPr lang="zh-CN" altLang="en-US" sz="100"/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09295" y="810895"/>
            <a:ext cx="2286000" cy="76200"/>
          </a:xfrm>
          <a:prstGeom prst="rect">
            <a:avLst/>
          </a:prstGeom>
          <a:solidFill>
            <a:srgbClr val="AF1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F1E23"/>
              </a:solidFill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602105" y="288925"/>
            <a:ext cx="3727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按键消抖方式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709295" y="227330"/>
            <a:ext cx="11442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AF1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  </a:t>
            </a: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6094730" y="1205865"/>
            <a:ext cx="4973955" cy="46824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、状态机方法：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将按键按下到释放的整个过程分为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个过程：按键按下抖动状态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按键按下保持低电平状态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按键释放状态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按键释放保持高电平状态。由此，可以把按键被按下的过程划分为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个状态，即空闲状态、按下状态、保持状态、释放状态。</a:t>
            </a:r>
            <a:endParaRPr lang="en-US" altLang="zh-CN" sz="2400" b="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709295" y="1205865"/>
            <a:ext cx="4869180" cy="46824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、延时方法：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一般机械按键在被按下和释放时，产生的抖动不会超过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20ms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，因此可以通过简单的延时来检测，即：当检测到按键输入的信号电平改变时，就延时</a:t>
            </a:r>
            <a:r>
              <a:rPr lang="en-US" altLang="zh-CN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20ms</a:t>
            </a:r>
            <a:r>
              <a:rPr lang="zh-CN" altLang="en-US" sz="2400" b="0" dirty="0">
                <a:latin typeface="宋体" panose="02010600030101010101" pitchFamily="2" charset="-122"/>
                <a:ea typeface="宋体" panose="02010600030101010101" pitchFamily="2" charset="-122"/>
              </a:rPr>
              <a:t>，然后再取此时按键输入的信号电平作为检测结果。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038374" y="1446201"/>
            <a:ext cx="3168178" cy="3744210"/>
          </a:xfrm>
          <a:prstGeom prst="rect">
            <a:avLst/>
          </a:prstGeom>
          <a:solidFill>
            <a:srgbClr val="AA2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571422" y="4675703"/>
            <a:ext cx="2102082" cy="0"/>
          </a:xfrm>
          <a:prstGeom prst="line">
            <a:avLst/>
          </a:prstGeom>
          <a:solidFill>
            <a:srgbClr val="AA2021"/>
          </a:solidFill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/>
          <p:nvPr/>
        </p:nvSpPr>
        <p:spPr>
          <a:xfrm>
            <a:off x="2460995" y="3931555"/>
            <a:ext cx="2322938" cy="492125"/>
          </a:xfrm>
          <a:prstGeom prst="rect">
            <a:avLst/>
          </a:prstGeom>
          <a:solidFill>
            <a:srgbClr val="AA202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</a:p>
        </p:txBody>
      </p:sp>
      <p:sp>
        <p:nvSpPr>
          <p:cNvPr id="11" name="TextBox 48"/>
          <p:cNvSpPr txBox="1"/>
          <p:nvPr/>
        </p:nvSpPr>
        <p:spPr>
          <a:xfrm>
            <a:off x="6156960" y="2729230"/>
            <a:ext cx="5215255" cy="69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zh-CN" sz="4550" b="1" dirty="0">
                <a:solidFill>
                  <a:srgbClr val="AA202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状态机简介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86496" y="1836512"/>
            <a:ext cx="2071935" cy="2105025"/>
          </a:xfrm>
          <a:prstGeom prst="rect">
            <a:avLst/>
          </a:prstGeom>
          <a:solidFill>
            <a:srgbClr val="AA2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altLang="zh-CN" sz="13085" cap="all" spc="3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085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95b9ef28-10c0-4207-9168-907d03c5296f"/>
  <p:tag name="COMMONDATA" val="eyJoZGlkIjoiNGQxYjM4MGRiNjIxNjNmZjA1OTYyMTc3MzE5YzdiNW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i"/>
  <p:tag name="KSO_WM_UNIT_INDEX" val="1_5_1"/>
  <p:tag name="KSO_WM_UNIT_ID" val="diagram19882022_5*l_h_i*1_5_1"/>
  <p:tag name="KSO_WM_TEMPLATE_INDEX" val="19882022"/>
  <p:tag name="KSO_WM_TAG_VERSION" val="2.0"/>
  <p:tag name="KSO_WM_DIAGRAM_GROUP_CODE" val="l1-1"/>
  <p:tag name="KSO_WM_UNIT_SUBTYPE" val="d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7e56592-3b99-4e97-b917-2a4a103d6faf}"/>
  <p:tag name="TABLE_ENDDRAG_ORIGIN_RECT" val="743*357"/>
  <p:tag name="TABLE_ENDDRAG_RECT" val="113*111*743*357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a"/>
  <p:tag name="KSO_WM_UNIT_INDEX" val="1_5_1"/>
  <p:tag name="KSO_WM_UNIT_ID" val="diagram19882022_5*l_h_a*1_5_1"/>
  <p:tag name="KSO_WM_TEMPLATE_INDEX" val="19882022"/>
  <p:tag name="KSO_WM_TAG_VERSION" val="2.0"/>
  <p:tag name="KSO_WM_DIAGRAM_GROUP_CODE" val="l1-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i"/>
  <p:tag name="KSO_WM_UNIT_INDEX" val="1_1_1"/>
  <p:tag name="KSO_WM_UNIT_ID" val="diagram19882022_5*l_h_i*1_1_1"/>
  <p:tag name="KSO_WM_TEMPLATE_INDEX" val="19882022"/>
  <p:tag name="KSO_WM_TAG_VERSION" val="2.0"/>
  <p:tag name="KSO_WM_DIAGRAM_GROUP_CODE" val="l1-1"/>
  <p:tag name="KSO_WM_UNIT_SUBTYPE" val="d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a"/>
  <p:tag name="KSO_WM_UNIT_INDEX" val="1_1_1"/>
  <p:tag name="KSO_WM_UNIT_ID" val="diagram19882022_5*l_h_a*1_1_1"/>
  <p:tag name="KSO_WM_TEMPLATE_INDEX" val="19882022"/>
  <p:tag name="KSO_WM_TAG_VERSION" val="2.0"/>
  <p:tag name="KSO_WM_DIAGRAM_GROUP_CODE" val="l1-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i"/>
  <p:tag name="KSO_WM_UNIT_INDEX" val="1_3_1"/>
  <p:tag name="KSO_WM_UNIT_ID" val="diagram19882022_5*l_h_i*1_3_1"/>
  <p:tag name="KSO_WM_TEMPLATE_INDEX" val="19882022"/>
  <p:tag name="KSO_WM_TAG_VERSION" val="2.0"/>
  <p:tag name="KSO_WM_DIAGRAM_GROUP_CODE" val="l1-1"/>
  <p:tag name="KSO_WM_UNIT_SUBTYPE" val="d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a"/>
  <p:tag name="KSO_WM_UNIT_INDEX" val="1_3_1"/>
  <p:tag name="KSO_WM_UNIT_ID" val="diagram19882022_5*l_h_a*1_3_1"/>
  <p:tag name="KSO_WM_TEMPLATE_INDEX" val="19882022"/>
  <p:tag name="KSO_WM_TAG_VERSION" val="2.0"/>
  <p:tag name="KSO_WM_DIAGRAM_GROUP_CODE" val="l1-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62dccb01-5c16-45ec-b89e-877f3602dcc9}"/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i"/>
  <p:tag name="KSO_WM_UNIT_INDEX" val="1_5_1"/>
  <p:tag name="KSO_WM_UNIT_ID" val="diagram19882022_5*l_h_i*1_5_1"/>
  <p:tag name="KSO_WM_TEMPLATE_INDEX" val="19882022"/>
  <p:tag name="KSO_WM_TAG_VERSION" val="2.0"/>
  <p:tag name="KSO_WM_DIAGRAM_GROUP_CODE" val="l1-1"/>
  <p:tag name="KSO_WM_UNIT_SUBTYPE" val="d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UNIT_TYPE" val="l_h_a"/>
  <p:tag name="KSO_WM_UNIT_INDEX" val="1_5_1"/>
  <p:tag name="KSO_WM_UNIT_ID" val="diagram19882022_5*l_h_a*1_5_1"/>
  <p:tag name="KSO_WM_TEMPLATE_INDEX" val="19882022"/>
  <p:tag name="KSO_WM_TAG_VERSION" val="2.0"/>
  <p:tag name="KSO_WM_DIAGRAM_GROUP_CODE" val="l1-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1922</Words>
  <Application>Microsoft Office PowerPoint</Application>
  <PresentationFormat>宽屏</PresentationFormat>
  <Paragraphs>268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等线</vt:lpstr>
      <vt:lpstr>宋体</vt:lpstr>
      <vt:lpstr>微软雅黑</vt:lpstr>
      <vt:lpstr>Arial</vt:lpstr>
      <vt:lpstr>Calibri</vt:lpstr>
      <vt:lpstr>Impact</vt:lpstr>
      <vt:lpstr>Wingdings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©PPTSTORE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©PPTSTORE</dc:creator>
  <dc:description>©PPTSTORE 版权所有</dc:description>
  <cp:lastModifiedBy>WanWei Li</cp:lastModifiedBy>
  <cp:revision>1115</cp:revision>
  <dcterms:created xsi:type="dcterms:W3CDTF">2018-02-01T06:31:00Z</dcterms:created>
  <dcterms:modified xsi:type="dcterms:W3CDTF">2025-04-29T08:21:29Z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9978E00A9E9B47C283C262AC48F097C7_12</vt:lpwstr>
  </property>
  <property fmtid="{D5CDD505-2E9C-101B-9397-08002B2CF9AE}" pid="3" name="KSOProductBuildVer">
    <vt:lpwstr>2052-11.1.0.14309</vt:lpwstr>
  </property>
</Properties>
</file>